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8" r:id="rId17"/>
    <p:sldId id="272" r:id="rId18"/>
    <p:sldId id="274"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44" d="100"/>
          <a:sy n="44" d="100"/>
        </p:scale>
        <p:origin x="40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eortizluis21@gmail.com" userId="301a5e7112513f9a" providerId="LiveId" clId="{F04433EF-1F05-4F8A-8BB1-9A1610DC07DB}"/>
    <pc:docChg chg="delSld">
      <pc:chgData name="mikeortizluis21@gmail.com" userId="301a5e7112513f9a" providerId="LiveId" clId="{F04433EF-1F05-4F8A-8BB1-9A1610DC07DB}" dt="2024-09-29T04:43:11.905" v="2" actId="2696"/>
      <pc:docMkLst>
        <pc:docMk/>
      </pc:docMkLst>
      <pc:sldChg chg="del">
        <pc:chgData name="mikeortizluis21@gmail.com" userId="301a5e7112513f9a" providerId="LiveId" clId="{F04433EF-1F05-4F8A-8BB1-9A1610DC07DB}" dt="2024-09-29T04:43:05.386" v="0" actId="2696"/>
        <pc:sldMkLst>
          <pc:docMk/>
          <pc:sldMk cId="1786811939" sldId="275"/>
        </pc:sldMkLst>
      </pc:sldChg>
      <pc:sldChg chg="del">
        <pc:chgData name="mikeortizluis21@gmail.com" userId="301a5e7112513f9a" providerId="LiveId" clId="{F04433EF-1F05-4F8A-8BB1-9A1610DC07DB}" dt="2024-09-29T04:43:08.706" v="1" actId="2696"/>
        <pc:sldMkLst>
          <pc:docMk/>
          <pc:sldMk cId="2868007542" sldId="276"/>
        </pc:sldMkLst>
      </pc:sldChg>
      <pc:sldChg chg="del">
        <pc:chgData name="mikeortizluis21@gmail.com" userId="301a5e7112513f9a" providerId="LiveId" clId="{F04433EF-1F05-4F8A-8BB1-9A1610DC07DB}" dt="2024-09-29T04:43:11.905" v="2" actId="2696"/>
        <pc:sldMkLst>
          <pc:docMk/>
          <pc:sldMk cId="3325886204" sldId="277"/>
        </pc:sldMkLst>
      </pc:sldChg>
    </pc:docChg>
  </pc:docChgLst>
  <pc:docChgLst>
    <pc:chgData name="mikeortizluis21@gmail.com" userId="301a5e7112513f9a" providerId="LiveId" clId="{A1A45326-E3E4-4F8E-8EA2-649CC2E957BC}"/>
    <pc:docChg chg="modSld">
      <pc:chgData name="mikeortizluis21@gmail.com" userId="301a5e7112513f9a" providerId="LiveId" clId="{A1A45326-E3E4-4F8E-8EA2-649CC2E957BC}" dt="2024-09-24T13:10:49.886" v="1" actId="1036"/>
      <pc:docMkLst>
        <pc:docMk/>
      </pc:docMkLst>
      <pc:sldChg chg="modSp mod">
        <pc:chgData name="mikeortizluis21@gmail.com" userId="301a5e7112513f9a" providerId="LiveId" clId="{A1A45326-E3E4-4F8E-8EA2-649CC2E957BC}" dt="2024-09-24T13:10:49.886" v="1" actId="1036"/>
        <pc:sldMkLst>
          <pc:docMk/>
          <pc:sldMk cId="216665683" sldId="268"/>
        </pc:sldMkLst>
        <pc:picChg chg="mod">
          <ac:chgData name="mikeortizluis21@gmail.com" userId="301a5e7112513f9a" providerId="LiveId" clId="{A1A45326-E3E4-4F8E-8EA2-649CC2E957BC}" dt="2024-09-24T13:10:49.886" v="1" actId="1036"/>
          <ac:picMkLst>
            <pc:docMk/>
            <pc:sldMk cId="216665683" sldId="268"/>
            <ac:picMk id="5" creationId="{4CDBCFC4-05D8-6BE3-6644-11486B4A1C9A}"/>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58435A-036E-4F5E-A6C8-126626E6C3D3}"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259BEEBC-C208-4128-8DDB-61714E2738FC}">
      <dgm:prSet/>
      <dgm:spPr/>
      <dgm:t>
        <a:bodyPr/>
        <a:lstStyle/>
        <a:p>
          <a:r>
            <a:rPr lang="en-PH"/>
            <a:t>What is the difference between a gallery and a museum?</a:t>
          </a:r>
          <a:endParaRPr lang="en-US"/>
        </a:p>
      </dgm:t>
    </dgm:pt>
    <dgm:pt modelId="{4F46BF38-C779-45B0-87C1-A7A3E797EC24}" type="parTrans" cxnId="{8D5BB412-30C8-4E94-8F4E-6246298757C6}">
      <dgm:prSet/>
      <dgm:spPr/>
      <dgm:t>
        <a:bodyPr/>
        <a:lstStyle/>
        <a:p>
          <a:endParaRPr lang="en-US"/>
        </a:p>
      </dgm:t>
    </dgm:pt>
    <dgm:pt modelId="{4E908277-997E-4AA6-8563-31256A3498A4}" type="sibTrans" cxnId="{8D5BB412-30C8-4E94-8F4E-6246298757C6}">
      <dgm:prSet/>
      <dgm:spPr/>
      <dgm:t>
        <a:bodyPr/>
        <a:lstStyle/>
        <a:p>
          <a:endParaRPr lang="en-US"/>
        </a:p>
      </dgm:t>
    </dgm:pt>
    <dgm:pt modelId="{0AC87312-39E1-42FD-B169-F3EEF825B11D}">
      <dgm:prSet/>
      <dgm:spPr/>
      <dgm:t>
        <a:bodyPr/>
        <a:lstStyle/>
        <a:p>
          <a:r>
            <a:rPr lang="en-PH"/>
            <a:t>Some people often interchange these two terms, especially if they are not immersed in a culture of going to art exhibitions. However, it is very easy to distinguish between a gallery and a museum.</a:t>
          </a:r>
          <a:endParaRPr lang="en-US"/>
        </a:p>
      </dgm:t>
    </dgm:pt>
    <dgm:pt modelId="{FE3F9A15-37B6-41A2-AA74-967E21C00B49}" type="parTrans" cxnId="{72B71CB7-2D13-4C79-ABE9-2FCAAD0AFDF2}">
      <dgm:prSet/>
      <dgm:spPr/>
      <dgm:t>
        <a:bodyPr/>
        <a:lstStyle/>
        <a:p>
          <a:endParaRPr lang="en-US"/>
        </a:p>
      </dgm:t>
    </dgm:pt>
    <dgm:pt modelId="{7E152F3A-6C13-43F5-86FE-5F8C1766B09D}" type="sibTrans" cxnId="{72B71CB7-2D13-4C79-ABE9-2FCAAD0AFDF2}">
      <dgm:prSet/>
      <dgm:spPr/>
      <dgm:t>
        <a:bodyPr/>
        <a:lstStyle/>
        <a:p>
          <a:endParaRPr lang="en-US"/>
        </a:p>
      </dgm:t>
    </dgm:pt>
    <dgm:pt modelId="{28CBB1A3-D0DE-4540-BD5E-EA97C9D4D696}" type="pres">
      <dgm:prSet presAssocID="{2358435A-036E-4F5E-A6C8-126626E6C3D3}" presName="linear" presStyleCnt="0">
        <dgm:presLayoutVars>
          <dgm:animLvl val="lvl"/>
          <dgm:resizeHandles val="exact"/>
        </dgm:presLayoutVars>
      </dgm:prSet>
      <dgm:spPr/>
    </dgm:pt>
    <dgm:pt modelId="{A4671DF6-2709-4EA5-B239-1297D6F16904}" type="pres">
      <dgm:prSet presAssocID="{259BEEBC-C208-4128-8DDB-61714E2738FC}" presName="parentText" presStyleLbl="node1" presStyleIdx="0" presStyleCnt="1">
        <dgm:presLayoutVars>
          <dgm:chMax val="0"/>
          <dgm:bulletEnabled val="1"/>
        </dgm:presLayoutVars>
      </dgm:prSet>
      <dgm:spPr/>
    </dgm:pt>
    <dgm:pt modelId="{6A4DFC55-7591-4252-B1C1-5EDACB366B4D}" type="pres">
      <dgm:prSet presAssocID="{259BEEBC-C208-4128-8DDB-61714E2738FC}" presName="childText" presStyleLbl="revTx" presStyleIdx="0" presStyleCnt="1">
        <dgm:presLayoutVars>
          <dgm:bulletEnabled val="1"/>
        </dgm:presLayoutVars>
      </dgm:prSet>
      <dgm:spPr/>
    </dgm:pt>
  </dgm:ptLst>
  <dgm:cxnLst>
    <dgm:cxn modelId="{32BCA60A-C1AE-4B70-AB23-DF21EA4DBB1C}" type="presOf" srcId="{0AC87312-39E1-42FD-B169-F3EEF825B11D}" destId="{6A4DFC55-7591-4252-B1C1-5EDACB366B4D}" srcOrd="0" destOrd="0" presId="urn:microsoft.com/office/officeart/2005/8/layout/vList2"/>
    <dgm:cxn modelId="{8D5BB412-30C8-4E94-8F4E-6246298757C6}" srcId="{2358435A-036E-4F5E-A6C8-126626E6C3D3}" destId="{259BEEBC-C208-4128-8DDB-61714E2738FC}" srcOrd="0" destOrd="0" parTransId="{4F46BF38-C779-45B0-87C1-A7A3E797EC24}" sibTransId="{4E908277-997E-4AA6-8563-31256A3498A4}"/>
    <dgm:cxn modelId="{6932C4B3-435A-4B4F-B52D-952EEFC63BDA}" type="presOf" srcId="{259BEEBC-C208-4128-8DDB-61714E2738FC}" destId="{A4671DF6-2709-4EA5-B239-1297D6F16904}" srcOrd="0" destOrd="0" presId="urn:microsoft.com/office/officeart/2005/8/layout/vList2"/>
    <dgm:cxn modelId="{72B71CB7-2D13-4C79-ABE9-2FCAAD0AFDF2}" srcId="{259BEEBC-C208-4128-8DDB-61714E2738FC}" destId="{0AC87312-39E1-42FD-B169-F3EEF825B11D}" srcOrd="0" destOrd="0" parTransId="{FE3F9A15-37B6-41A2-AA74-967E21C00B49}" sibTransId="{7E152F3A-6C13-43F5-86FE-5F8C1766B09D}"/>
    <dgm:cxn modelId="{81E15AED-B525-4FB1-B982-A1D6E0188DA0}" type="presOf" srcId="{2358435A-036E-4F5E-A6C8-126626E6C3D3}" destId="{28CBB1A3-D0DE-4540-BD5E-EA97C9D4D696}" srcOrd="0" destOrd="0" presId="urn:microsoft.com/office/officeart/2005/8/layout/vList2"/>
    <dgm:cxn modelId="{6B55AAFD-2BDE-4BD3-8F9E-DCC5E8D2EA31}" type="presParOf" srcId="{28CBB1A3-D0DE-4540-BD5E-EA97C9D4D696}" destId="{A4671DF6-2709-4EA5-B239-1297D6F16904}" srcOrd="0" destOrd="0" presId="urn:microsoft.com/office/officeart/2005/8/layout/vList2"/>
    <dgm:cxn modelId="{AE8C2A58-AF49-4306-B80F-8609F7C10A6F}" type="presParOf" srcId="{28CBB1A3-D0DE-4540-BD5E-EA97C9D4D696}" destId="{6A4DFC55-7591-4252-B1C1-5EDACB366B4D}"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671DF6-2709-4EA5-B239-1297D6F16904}">
      <dsp:nvSpPr>
        <dsp:cNvPr id="0" name=""/>
        <dsp:cNvSpPr/>
      </dsp:nvSpPr>
      <dsp:spPr>
        <a:xfrm>
          <a:off x="0" y="103149"/>
          <a:ext cx="10515600" cy="190943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marL="0" lvl="0" indent="0" algn="l" defTabSz="2133600">
            <a:lnSpc>
              <a:spcPct val="90000"/>
            </a:lnSpc>
            <a:spcBef>
              <a:spcPct val="0"/>
            </a:spcBef>
            <a:spcAft>
              <a:spcPct val="35000"/>
            </a:spcAft>
            <a:buNone/>
          </a:pPr>
          <a:r>
            <a:rPr lang="en-PH" sz="4800" kern="1200"/>
            <a:t>What is the difference between a gallery and a museum?</a:t>
          </a:r>
          <a:endParaRPr lang="en-US" sz="4800" kern="1200"/>
        </a:p>
      </dsp:txBody>
      <dsp:txXfrm>
        <a:off x="93211" y="196360"/>
        <a:ext cx="10329178" cy="1723017"/>
      </dsp:txXfrm>
    </dsp:sp>
    <dsp:sp modelId="{6A4DFC55-7591-4252-B1C1-5EDACB366B4D}">
      <dsp:nvSpPr>
        <dsp:cNvPr id="0" name=""/>
        <dsp:cNvSpPr/>
      </dsp:nvSpPr>
      <dsp:spPr>
        <a:xfrm>
          <a:off x="0" y="2012589"/>
          <a:ext cx="10515600" cy="2235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60960" rIns="341376" bIns="60960" numCol="1" spcCol="1270" anchor="t" anchorCtr="0">
          <a:noAutofit/>
        </a:bodyPr>
        <a:lstStyle/>
        <a:p>
          <a:pPr marL="285750" lvl="1" indent="-285750" algn="l" defTabSz="1644650">
            <a:lnSpc>
              <a:spcPct val="90000"/>
            </a:lnSpc>
            <a:spcBef>
              <a:spcPct val="0"/>
            </a:spcBef>
            <a:spcAft>
              <a:spcPct val="20000"/>
            </a:spcAft>
            <a:buChar char="•"/>
          </a:pPr>
          <a:r>
            <a:rPr lang="en-PH" sz="3700" kern="1200"/>
            <a:t>Some people often interchange these two terms, especially if they are not immersed in a culture of going to art exhibitions. However, it is very easy to distinguish between a gallery and a museum.</a:t>
          </a:r>
          <a:endParaRPr lang="en-US" sz="3700" kern="1200"/>
        </a:p>
      </dsp:txBody>
      <dsp:txXfrm>
        <a:off x="0" y="2012589"/>
        <a:ext cx="10515600" cy="22356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6EA8B-4D01-4F8B-8B76-4FE45ADBB3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DF2DBE8A-D383-422E-B76B-AEBB84E77C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D701686D-DBCC-484E-A8BF-85429803C125}"/>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5" name="Footer Placeholder 4">
            <a:extLst>
              <a:ext uri="{FF2B5EF4-FFF2-40B4-BE49-F238E27FC236}">
                <a16:creationId xmlns:a16="http://schemas.microsoft.com/office/drawing/2014/main" id="{E5236955-D244-4CBA-B1F2-AFD740E1810D}"/>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465BEDDF-81D0-4C42-9981-C2295E7595B1}"/>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32501958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0B7CE-370D-455D-93A3-9139868F1AE1}"/>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64EAED5E-F96D-4A27-8AA0-8965B29E5B7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5B7FB25-A5FB-4028-AE82-E5555C42A2D3}"/>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5" name="Footer Placeholder 4">
            <a:extLst>
              <a:ext uri="{FF2B5EF4-FFF2-40B4-BE49-F238E27FC236}">
                <a16:creationId xmlns:a16="http://schemas.microsoft.com/office/drawing/2014/main" id="{7008B064-E6E1-4087-AB8F-7A75CFF5B2B5}"/>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846DB9C9-A3F6-484A-87B9-081BC426A350}"/>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811018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DE8D71-69E2-489E-B80C-2D358DE64B1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C45B6F6E-80C9-4413-8B49-AA1B7F1B6CE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613B24C8-4764-4502-AD36-158405A2C854}"/>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5" name="Footer Placeholder 4">
            <a:extLst>
              <a:ext uri="{FF2B5EF4-FFF2-40B4-BE49-F238E27FC236}">
                <a16:creationId xmlns:a16="http://schemas.microsoft.com/office/drawing/2014/main" id="{336F7538-B726-4470-B770-E69A2A955982}"/>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50D336E5-9AC4-441A-B777-682B9651D6FB}"/>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3288863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7FE28-9BAA-4DC6-978B-2ECD66C5CDBA}"/>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70EEF5D5-045A-4993-AF20-EC240852C92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8A0CA287-BA5E-4B93-9ACF-779A79F00423}"/>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5" name="Footer Placeholder 4">
            <a:extLst>
              <a:ext uri="{FF2B5EF4-FFF2-40B4-BE49-F238E27FC236}">
                <a16:creationId xmlns:a16="http://schemas.microsoft.com/office/drawing/2014/main" id="{5B0E1015-99E7-413B-BF6C-C8E69A28C42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64EFC180-EB43-4ED1-9D98-7E8320E224D0}"/>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3976794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1D36E-8CC2-4F1B-A79F-8B598B73BB8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F958ABFA-6E7D-4BAB-812B-62A4FD95059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F2D0804-192B-4821-BF96-11162E2DA836}"/>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5" name="Footer Placeholder 4">
            <a:extLst>
              <a:ext uri="{FF2B5EF4-FFF2-40B4-BE49-F238E27FC236}">
                <a16:creationId xmlns:a16="http://schemas.microsoft.com/office/drawing/2014/main" id="{A43860E0-6A35-4870-BFF6-394FC41643E7}"/>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4345C7F-A2DA-4E89-B3AD-0169C487E3F3}"/>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386642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A3530-0BAF-4F3E-8F0E-15E09FC7CBD2}"/>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A0219A6F-EE0B-4B78-8CB5-53DA88347F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096E741C-BE1A-4036-9A07-4EC47D3E21A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3B9AE636-0F4A-4E23-9CE6-A184BFA20FBC}"/>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6" name="Footer Placeholder 5">
            <a:extLst>
              <a:ext uri="{FF2B5EF4-FFF2-40B4-BE49-F238E27FC236}">
                <a16:creationId xmlns:a16="http://schemas.microsoft.com/office/drawing/2014/main" id="{2EC8E1E4-4C7F-4E14-AAEE-0BBDF8B39F48}"/>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B0CFF14B-D409-45D8-9D34-2CB357C38670}"/>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30168183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DD88C-72CA-4CB3-AD63-AFAEF322DF97}"/>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49DDD517-107E-4B17-88F4-0FF49FEA1E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12C5F3C-C223-4517-AA75-62A7DF8EB7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4589C755-23A0-4C6B-9A8D-84B56C43F6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B4D092-7E2F-418E-BEB7-00B42C013D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49AF86C2-9458-4FF8-8607-48B5256C413E}"/>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8" name="Footer Placeholder 7">
            <a:extLst>
              <a:ext uri="{FF2B5EF4-FFF2-40B4-BE49-F238E27FC236}">
                <a16:creationId xmlns:a16="http://schemas.microsoft.com/office/drawing/2014/main" id="{57BC8386-D817-4ADE-B216-FC089714A73A}"/>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1F7E05BC-DDF6-458B-B75B-4CA2C6D6266C}"/>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1146534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51EDE-D6F4-4733-A2A4-EFCAA33262EA}"/>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0AAFEA56-3A13-446C-B406-C5E3E04D8AC2}"/>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4" name="Footer Placeholder 3">
            <a:extLst>
              <a:ext uri="{FF2B5EF4-FFF2-40B4-BE49-F238E27FC236}">
                <a16:creationId xmlns:a16="http://schemas.microsoft.com/office/drawing/2014/main" id="{13DBC5D2-13AE-484B-86E0-A233FF6C89D2}"/>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CC270EEF-7D2B-47A6-A633-AF33ADB57F11}"/>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2345195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C005BC-6848-47F1-A801-D6D19664E766}"/>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3" name="Footer Placeholder 2">
            <a:extLst>
              <a:ext uri="{FF2B5EF4-FFF2-40B4-BE49-F238E27FC236}">
                <a16:creationId xmlns:a16="http://schemas.microsoft.com/office/drawing/2014/main" id="{55F842C7-52CE-4357-8B17-31B10C0093CE}"/>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38A0B7E3-DF49-46D4-9569-1C2CF84AA89F}"/>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4168102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FDECE-3A22-4607-8E53-8D3BBE412A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DA345376-983D-4B93-9AC6-6290367CD6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C67D7A16-FF4B-4034-9881-A7305C9D57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EFE0D5-557B-4491-A943-D2C8ABB577DF}"/>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6" name="Footer Placeholder 5">
            <a:extLst>
              <a:ext uri="{FF2B5EF4-FFF2-40B4-BE49-F238E27FC236}">
                <a16:creationId xmlns:a16="http://schemas.microsoft.com/office/drawing/2014/main" id="{CA050482-CAD7-44D1-B6AF-16141B55EC1D}"/>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6D889A05-6CF6-4C4C-9B6A-BE212678BBFC}"/>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3122795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F0BB3-6D6A-432C-8917-C7E6E3FC7F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0706CE63-8620-42D9-8FDB-C1CEFA5D77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168C2AA5-EEDA-4E56-AEF4-1C5EE376B0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E3EAFD-9630-4EEA-B158-21BDD12919F7}"/>
              </a:ext>
            </a:extLst>
          </p:cNvPr>
          <p:cNvSpPr>
            <a:spLocks noGrp="1"/>
          </p:cNvSpPr>
          <p:nvPr>
            <p:ph type="dt" sz="half" idx="10"/>
          </p:nvPr>
        </p:nvSpPr>
        <p:spPr/>
        <p:txBody>
          <a:bodyPr/>
          <a:lstStyle/>
          <a:p>
            <a:fld id="{95C62DAB-F6FA-4167-A386-23FF731EE792}" type="datetimeFigureOut">
              <a:rPr lang="en-PH" smtClean="0"/>
              <a:t>29/09/2024</a:t>
            </a:fld>
            <a:endParaRPr lang="en-PH"/>
          </a:p>
        </p:txBody>
      </p:sp>
      <p:sp>
        <p:nvSpPr>
          <p:cNvPr id="6" name="Footer Placeholder 5">
            <a:extLst>
              <a:ext uri="{FF2B5EF4-FFF2-40B4-BE49-F238E27FC236}">
                <a16:creationId xmlns:a16="http://schemas.microsoft.com/office/drawing/2014/main" id="{B977C1A8-8953-416F-B309-8D6AF7B21B6E}"/>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9476D1F5-59B2-4BDA-B7F6-5389FAFEDD1E}"/>
              </a:ext>
            </a:extLst>
          </p:cNvPr>
          <p:cNvSpPr>
            <a:spLocks noGrp="1"/>
          </p:cNvSpPr>
          <p:nvPr>
            <p:ph type="sldNum" sz="quarter" idx="12"/>
          </p:nvPr>
        </p:nvSpPr>
        <p:spPr/>
        <p:txBody>
          <a:bodyPr/>
          <a:lstStyle/>
          <a:p>
            <a:fld id="{233E127C-8390-497A-A708-D40578732A0D}" type="slidenum">
              <a:rPr lang="en-PH" smtClean="0"/>
              <a:t>‹#›</a:t>
            </a:fld>
            <a:endParaRPr lang="en-PH"/>
          </a:p>
        </p:txBody>
      </p:sp>
    </p:spTree>
    <p:extLst>
      <p:ext uri="{BB962C8B-B14F-4D97-AF65-F5344CB8AC3E}">
        <p14:creationId xmlns:p14="http://schemas.microsoft.com/office/powerpoint/2010/main" val="15617771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D6A68D-027F-496D-8461-4B994B6AFA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6E74FDEF-8C7C-4A32-BE42-77559C7A05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13909630-2445-42F1-8FD1-9FF883F736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C62DAB-F6FA-4167-A386-23FF731EE792}" type="datetimeFigureOut">
              <a:rPr lang="en-PH" smtClean="0"/>
              <a:t>29/09/2024</a:t>
            </a:fld>
            <a:endParaRPr lang="en-PH"/>
          </a:p>
        </p:txBody>
      </p:sp>
      <p:sp>
        <p:nvSpPr>
          <p:cNvPr id="5" name="Footer Placeholder 4">
            <a:extLst>
              <a:ext uri="{FF2B5EF4-FFF2-40B4-BE49-F238E27FC236}">
                <a16:creationId xmlns:a16="http://schemas.microsoft.com/office/drawing/2014/main" id="{2D241D7D-6BE4-42D2-B367-6C6978008A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751C4D34-6104-4355-B674-26EFF423CB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3E127C-8390-497A-A708-D40578732A0D}" type="slidenum">
              <a:rPr lang="en-PH" smtClean="0"/>
              <a:t>‹#›</a:t>
            </a:fld>
            <a:endParaRPr lang="en-PH"/>
          </a:p>
        </p:txBody>
      </p:sp>
    </p:spTree>
    <p:extLst>
      <p:ext uri="{BB962C8B-B14F-4D97-AF65-F5344CB8AC3E}">
        <p14:creationId xmlns:p14="http://schemas.microsoft.com/office/powerpoint/2010/main" val="42549444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61CCB6F7-35E9-4ABF-97F9-43B5E41B2415}"/>
              </a:ext>
            </a:extLst>
          </p:cNvPr>
          <p:cNvPicPr>
            <a:picLocks noChangeAspect="1" noChangeArrowheads="1"/>
          </p:cNvPicPr>
          <p:nvPr/>
        </p:nvPicPr>
        <p:blipFill>
          <a:blip r:embed="rId2">
            <a:alphaModFix amt="50000"/>
            <a:extLst>
              <a:ext uri="{28A0092B-C50C-407E-A947-70E740481C1C}">
                <a14:useLocalDpi xmlns:a14="http://schemas.microsoft.com/office/drawing/2010/main" val="0"/>
              </a:ext>
            </a:extLst>
          </a:blip>
          <a:srcRect t="15730"/>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C5A4A11-099E-4BE8-A7FD-53566752D36D}"/>
              </a:ext>
            </a:extLst>
          </p:cNvPr>
          <p:cNvSpPr>
            <a:spLocks noGrp="1"/>
          </p:cNvSpPr>
          <p:nvPr>
            <p:ph type="ctrTitle"/>
          </p:nvPr>
        </p:nvSpPr>
        <p:spPr>
          <a:xfrm>
            <a:off x="1524000" y="1122362"/>
            <a:ext cx="9144000" cy="2900518"/>
          </a:xfrm>
        </p:spPr>
        <p:txBody>
          <a:bodyPr>
            <a:normAutofit/>
          </a:bodyPr>
          <a:lstStyle/>
          <a:p>
            <a:r>
              <a:rPr lang="en-PH">
                <a:solidFill>
                  <a:srgbClr val="FFFFFF"/>
                </a:solidFill>
              </a:rPr>
              <a:t>Museum and Gallery Etiquettes</a:t>
            </a:r>
          </a:p>
        </p:txBody>
      </p:sp>
      <p:sp>
        <p:nvSpPr>
          <p:cNvPr id="3" name="Subtitle 2">
            <a:extLst>
              <a:ext uri="{FF2B5EF4-FFF2-40B4-BE49-F238E27FC236}">
                <a16:creationId xmlns:a16="http://schemas.microsoft.com/office/drawing/2014/main" id="{3B465BAB-439C-4061-AD2B-BE37107AB9CB}"/>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ART APPRECIATION</a:t>
            </a:r>
            <a:endParaRPr lang="en-PH">
              <a:solidFill>
                <a:srgbClr val="FFFFFF"/>
              </a:solidFill>
            </a:endParaRPr>
          </a:p>
        </p:txBody>
      </p:sp>
    </p:spTree>
    <p:extLst>
      <p:ext uri="{BB962C8B-B14F-4D97-AF65-F5344CB8AC3E}">
        <p14:creationId xmlns:p14="http://schemas.microsoft.com/office/powerpoint/2010/main" val="1926881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FA637F04-8199-E3A9-72DA-8978E6FCAFDD}"/>
              </a:ext>
            </a:extLst>
          </p:cNvPr>
          <p:cNvPicPr>
            <a:picLocks noChangeAspect="1"/>
          </p:cNvPicPr>
          <p:nvPr/>
        </p:nvPicPr>
        <p:blipFill>
          <a:blip r:embed="rId2">
            <a:alphaModFix amt="35000"/>
          </a:blip>
          <a:srcRect t="4015" b="39735"/>
          <a:stretch/>
        </p:blipFill>
        <p:spPr>
          <a:xfrm>
            <a:off x="20" y="10"/>
            <a:ext cx="12191980" cy="6857990"/>
          </a:xfrm>
          <a:prstGeom prst="rect">
            <a:avLst/>
          </a:prstGeom>
        </p:spPr>
      </p:pic>
      <p:sp>
        <p:nvSpPr>
          <p:cNvPr id="2" name="Title 1">
            <a:extLst>
              <a:ext uri="{FF2B5EF4-FFF2-40B4-BE49-F238E27FC236}">
                <a16:creationId xmlns:a16="http://schemas.microsoft.com/office/drawing/2014/main" id="{FB066DA1-04D0-4512-B307-32F2E5D75B07}"/>
              </a:ext>
            </a:extLst>
          </p:cNvPr>
          <p:cNvSpPr>
            <a:spLocks noGrp="1"/>
          </p:cNvSpPr>
          <p:nvPr>
            <p:ph type="title"/>
          </p:nvPr>
        </p:nvSpPr>
        <p:spPr>
          <a:xfrm>
            <a:off x="838200" y="365125"/>
            <a:ext cx="10515600" cy="1325563"/>
          </a:xfrm>
        </p:spPr>
        <p:txBody>
          <a:bodyPr>
            <a:normAutofit/>
          </a:bodyPr>
          <a:lstStyle/>
          <a:p>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Quick Facts:</a:t>
            </a:r>
            <a:br>
              <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rPr>
            </a:br>
            <a:endParaRPr lang="en-PH">
              <a:solidFill>
                <a:srgbClr val="FFFFFF"/>
              </a:solidFill>
            </a:endParaRPr>
          </a:p>
        </p:txBody>
      </p:sp>
      <p:graphicFrame>
        <p:nvGraphicFramePr>
          <p:cNvPr id="11" name="Content Placeholder 2">
            <a:extLst>
              <a:ext uri="{FF2B5EF4-FFF2-40B4-BE49-F238E27FC236}">
                <a16:creationId xmlns:a16="http://schemas.microsoft.com/office/drawing/2014/main" id="{8EECEFFE-83DC-879A-92B1-9489EC2E8CF4}"/>
              </a:ext>
            </a:extLst>
          </p:cNvPr>
          <p:cNvGraphicFramePr>
            <a:graphicFrameLocks noGrp="1"/>
          </p:cNvGraphicFramePr>
          <p:nvPr>
            <p:ph idx="1"/>
            <p:extLst>
              <p:ext uri="{D42A27DB-BD31-4B8C-83A1-F6EECF244321}">
                <p14:modId xmlns:p14="http://schemas.microsoft.com/office/powerpoint/2010/main" val="253752101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94645896"/>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Visitors are in a Greek and Roman gallery at The Met that is filled with large white statues of figures. It's evening and the room is dark with spotlights on the art.  ">
            <a:extLst>
              <a:ext uri="{FF2B5EF4-FFF2-40B4-BE49-F238E27FC236}">
                <a16:creationId xmlns:a16="http://schemas.microsoft.com/office/drawing/2014/main" id="{D1602BE3-6FD9-4BE0-ACBB-89A54444F10C}"/>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t="31628" b="1212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46979C6-C04B-495C-A22E-C0EF1155522E}"/>
              </a:ext>
            </a:extLst>
          </p:cNvPr>
          <p:cNvSpPr>
            <a:spLocks noGrp="1"/>
          </p:cNvSpPr>
          <p:nvPr>
            <p:ph type="title"/>
          </p:nvPr>
        </p:nvSpPr>
        <p:spPr>
          <a:xfrm>
            <a:off x="838200" y="365125"/>
            <a:ext cx="10515600" cy="1325563"/>
          </a:xfrm>
        </p:spPr>
        <p:txBody>
          <a:bodyPr>
            <a:normAutofit/>
          </a:bodyPr>
          <a:lstStyle/>
          <a:p>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Museums</a:t>
            </a:r>
            <a:endParaRPr lang="en-PH">
              <a:solidFill>
                <a:srgbClr val="FFFFFF"/>
              </a:solidFill>
            </a:endParaRPr>
          </a:p>
        </p:txBody>
      </p:sp>
      <p:sp>
        <p:nvSpPr>
          <p:cNvPr id="3" name="Content Placeholder 2">
            <a:extLst>
              <a:ext uri="{FF2B5EF4-FFF2-40B4-BE49-F238E27FC236}">
                <a16:creationId xmlns:a16="http://schemas.microsoft.com/office/drawing/2014/main" id="{E6019A6B-4F4A-4ADA-82EB-60A998EB89BE}"/>
              </a:ext>
            </a:extLst>
          </p:cNvPr>
          <p:cNvSpPr>
            <a:spLocks noGrp="1"/>
          </p:cNvSpPr>
          <p:nvPr>
            <p:ph idx="1"/>
          </p:nvPr>
        </p:nvSpPr>
        <p:spPr>
          <a:xfrm>
            <a:off x="838200" y="1825625"/>
            <a:ext cx="10515600" cy="4351338"/>
          </a:xfrm>
        </p:spPr>
        <p:txBody>
          <a:bodyPr>
            <a:normAutofit/>
          </a:bodyPr>
          <a:lstStyle/>
          <a:p>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are institutions that display art which can also be considered as national treasures because of its importance to a place's history. Hence, a lot of artworks are actually very old and are on display for exhibition's sake. Yes, they can be bought and they have monetary value but very seldomly and only to a select clientele.</a:t>
            </a:r>
            <a:endPar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a:solidFill>
                <a:srgbClr val="FFFFFF"/>
              </a:solidFill>
            </a:endParaRPr>
          </a:p>
        </p:txBody>
      </p:sp>
    </p:spTree>
    <p:extLst>
      <p:ext uri="{BB962C8B-B14F-4D97-AF65-F5344CB8AC3E}">
        <p14:creationId xmlns:p14="http://schemas.microsoft.com/office/powerpoint/2010/main" val="3248656738"/>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Conceptions of White">
            <a:extLst>
              <a:ext uri="{FF2B5EF4-FFF2-40B4-BE49-F238E27FC236}">
                <a16:creationId xmlns:a16="http://schemas.microsoft.com/office/drawing/2014/main" id="{2DE6C8AF-0558-4C4C-9A31-13C1BE1D93A1}"/>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t="6784" b="8946"/>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70FFA13-5BC2-4D2F-9A58-7FFCA7FD6750}"/>
              </a:ext>
            </a:extLst>
          </p:cNvPr>
          <p:cNvSpPr>
            <a:spLocks noGrp="1"/>
          </p:cNvSpPr>
          <p:nvPr>
            <p:ph type="title"/>
          </p:nvPr>
        </p:nvSpPr>
        <p:spPr>
          <a:xfrm>
            <a:off x="838200" y="365125"/>
            <a:ext cx="10515600" cy="1325563"/>
          </a:xfrm>
        </p:spPr>
        <p:txBody>
          <a:bodyPr>
            <a:normAutofit/>
          </a:bodyPr>
          <a:lstStyle/>
          <a:p>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gallery</a:t>
            </a:r>
            <a:endParaRPr lang="en-PH">
              <a:solidFill>
                <a:srgbClr val="FFFFFF"/>
              </a:solidFill>
            </a:endParaRPr>
          </a:p>
        </p:txBody>
      </p:sp>
      <p:sp>
        <p:nvSpPr>
          <p:cNvPr id="3" name="Content Placeholder 2">
            <a:extLst>
              <a:ext uri="{FF2B5EF4-FFF2-40B4-BE49-F238E27FC236}">
                <a16:creationId xmlns:a16="http://schemas.microsoft.com/office/drawing/2014/main" id="{5D5AB885-EA64-4260-9274-3F022086090C}"/>
              </a:ext>
            </a:extLst>
          </p:cNvPr>
          <p:cNvSpPr>
            <a:spLocks noGrp="1"/>
          </p:cNvSpPr>
          <p:nvPr>
            <p:ph idx="1"/>
          </p:nvPr>
        </p:nvSpPr>
        <p:spPr>
          <a:xfrm>
            <a:off x="838200" y="1825625"/>
            <a:ext cx="10515600" cy="4351338"/>
          </a:xfrm>
        </p:spPr>
        <p:txBody>
          <a:bodyPr>
            <a:normAutofit/>
          </a:bodyPr>
          <a:lstStyle/>
          <a:p>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holds regular exhibitions and is more commercial in nature. They aim to sell artwork to collectors to earn a profit. Can galleries display non-sellable art? The answer is yes, but only occasionally since they are privately only owned, hence they base their capital on the sales during their shows.</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dirty="0">
              <a:solidFill>
                <a:srgbClr val="FFFFFF"/>
              </a:solidFill>
            </a:endParaRPr>
          </a:p>
        </p:txBody>
      </p:sp>
    </p:spTree>
    <p:extLst>
      <p:ext uri="{BB962C8B-B14F-4D97-AF65-F5344CB8AC3E}">
        <p14:creationId xmlns:p14="http://schemas.microsoft.com/office/powerpoint/2010/main" val="323536179"/>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lluminated San Francisco City Hall">
            <a:extLst>
              <a:ext uri="{FF2B5EF4-FFF2-40B4-BE49-F238E27FC236}">
                <a16:creationId xmlns:a16="http://schemas.microsoft.com/office/drawing/2014/main" id="{4CDBCFC4-05D8-6BE3-6644-11486B4A1C9A}"/>
              </a:ext>
            </a:extLst>
          </p:cNvPr>
          <p:cNvPicPr>
            <a:picLocks noChangeAspect="1"/>
          </p:cNvPicPr>
          <p:nvPr/>
        </p:nvPicPr>
        <p:blipFill>
          <a:blip r:embed="rId2">
            <a:alphaModFix amt="35000"/>
          </a:blip>
          <a:srcRect t="15730"/>
          <a:stretch/>
        </p:blipFill>
        <p:spPr>
          <a:xfrm>
            <a:off x="20" y="26904"/>
            <a:ext cx="12191980" cy="6857990"/>
          </a:xfrm>
          <a:prstGeom prst="rect">
            <a:avLst/>
          </a:prstGeom>
        </p:spPr>
      </p:pic>
      <p:sp>
        <p:nvSpPr>
          <p:cNvPr id="3" name="Content Placeholder 2">
            <a:extLst>
              <a:ext uri="{FF2B5EF4-FFF2-40B4-BE49-F238E27FC236}">
                <a16:creationId xmlns:a16="http://schemas.microsoft.com/office/drawing/2014/main" id="{A3D3986D-B84B-4418-9A94-79C63565D9C3}"/>
              </a:ext>
            </a:extLst>
          </p:cNvPr>
          <p:cNvSpPr>
            <a:spLocks noGrp="1"/>
          </p:cNvSpPr>
          <p:nvPr>
            <p:ph idx="1"/>
          </p:nvPr>
        </p:nvSpPr>
        <p:spPr>
          <a:xfrm>
            <a:off x="838200" y="1825625"/>
            <a:ext cx="10515600" cy="4351338"/>
          </a:xfrm>
        </p:spPr>
        <p:txBody>
          <a:bodyPr>
            <a:normAutofit/>
          </a:bodyPr>
          <a:lstStyle/>
          <a:p>
            <a:r>
              <a:rPr lang="en-PH" b="1"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The National Museum</a:t>
            </a:r>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 is a public space and is meant to be visited by us, the Filipino people. It was mandated in the year 1998 to acquire, document, preserve, exhibit, and foster scholarly studies and public appreciation of works of art, specimens, and cultural and historical artifacts representative of our unique cultural heritage and natural history.</a:t>
            </a:r>
            <a:endParaRPr lang="en-PH" dirty="0">
              <a:solidFill>
                <a:srgbClr val="FFFFFF"/>
              </a:solidFill>
            </a:endParaRPr>
          </a:p>
        </p:txBody>
      </p:sp>
    </p:spTree>
    <p:extLst>
      <p:ext uri="{BB962C8B-B14F-4D97-AF65-F5344CB8AC3E}">
        <p14:creationId xmlns:p14="http://schemas.microsoft.com/office/powerpoint/2010/main" val="216665683"/>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lluminated San Francisco City Hall">
            <a:extLst>
              <a:ext uri="{FF2B5EF4-FFF2-40B4-BE49-F238E27FC236}">
                <a16:creationId xmlns:a16="http://schemas.microsoft.com/office/drawing/2014/main" id="{45B9393F-5A8A-B2E3-1F01-CA4417AB9A7F}"/>
              </a:ext>
            </a:extLst>
          </p:cNvPr>
          <p:cNvPicPr>
            <a:picLocks noChangeAspect="1"/>
          </p:cNvPicPr>
          <p:nvPr/>
        </p:nvPicPr>
        <p:blipFill>
          <a:blip r:embed="rId2">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653B8E56-3CD9-4AE4-9C30-1D8A88D5ED59}"/>
              </a:ext>
            </a:extLst>
          </p:cNvPr>
          <p:cNvSpPr>
            <a:spLocks noGrp="1"/>
          </p:cNvSpPr>
          <p:nvPr>
            <p:ph type="title"/>
          </p:nvPr>
        </p:nvSpPr>
        <p:spPr>
          <a:xfrm>
            <a:off x="838200" y="365125"/>
            <a:ext cx="10515600" cy="1325563"/>
          </a:xfrm>
        </p:spPr>
        <p:txBody>
          <a:bodyPr>
            <a:normAutofit/>
          </a:bodyPr>
          <a:lstStyle/>
          <a:p>
            <a:r>
              <a:rPr lang="en-US">
                <a:solidFill>
                  <a:srgbClr val="FFFFFF"/>
                </a:solidFill>
              </a:rPr>
              <a:t>Here are some important aspects of the museum that you must know:</a:t>
            </a:r>
            <a:endParaRPr lang="en-PH">
              <a:solidFill>
                <a:srgbClr val="FFFFFF"/>
              </a:solidFill>
            </a:endParaRPr>
          </a:p>
        </p:txBody>
      </p:sp>
      <p:sp>
        <p:nvSpPr>
          <p:cNvPr id="3" name="Content Placeholder 2">
            <a:extLst>
              <a:ext uri="{FF2B5EF4-FFF2-40B4-BE49-F238E27FC236}">
                <a16:creationId xmlns:a16="http://schemas.microsoft.com/office/drawing/2014/main" id="{2DBB054D-5EED-4BA3-BF47-8D3873979B8C}"/>
              </a:ext>
            </a:extLst>
          </p:cNvPr>
          <p:cNvSpPr>
            <a:spLocks noGrp="1"/>
          </p:cNvSpPr>
          <p:nvPr>
            <p:ph idx="1"/>
          </p:nvPr>
        </p:nvSpPr>
        <p:spPr>
          <a:xfrm>
            <a:off x="838200" y="1825625"/>
            <a:ext cx="10515600" cy="4351338"/>
          </a:xfrm>
        </p:spPr>
        <p:txBody>
          <a:bodyPr>
            <a:normAutofit/>
          </a:bodyPr>
          <a:lstStyle/>
          <a:p>
            <a:pPr indent="457200">
              <a:spcAft>
                <a:spcPts val="800"/>
              </a:spcAft>
            </a:pPr>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It has nineteen (19) regional branches throughout the archipelago comprising the national network. Check if your local museum is part of this.</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pPr indent="457200">
              <a:spcAft>
                <a:spcPts val="800"/>
              </a:spcAft>
            </a:pPr>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The museum areas are in a complex: The National Art Gallery was formerly the Legislative building occupied by the Senate and House of Representative (lower ground then functioned as National Library); the National Museum of Anthropology (old finance building), and the newly-renovated National Museum of Natural History (formerly the department of Tourism building).</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dirty="0">
              <a:solidFill>
                <a:srgbClr val="FFFFFF"/>
              </a:solidFill>
            </a:endParaRPr>
          </a:p>
        </p:txBody>
      </p:sp>
    </p:spTree>
    <p:extLst>
      <p:ext uri="{BB962C8B-B14F-4D97-AF65-F5344CB8AC3E}">
        <p14:creationId xmlns:p14="http://schemas.microsoft.com/office/powerpoint/2010/main" val="1046150732"/>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lluminated San Francisco City Hall">
            <a:extLst>
              <a:ext uri="{FF2B5EF4-FFF2-40B4-BE49-F238E27FC236}">
                <a16:creationId xmlns:a16="http://schemas.microsoft.com/office/drawing/2014/main" id="{37A6965F-3B25-749F-5011-80B303477FA4}"/>
              </a:ext>
            </a:extLst>
          </p:cNvPr>
          <p:cNvPicPr>
            <a:picLocks noChangeAspect="1"/>
          </p:cNvPicPr>
          <p:nvPr/>
        </p:nvPicPr>
        <p:blipFill>
          <a:blip r:embed="rId2">
            <a:alphaModFix amt="35000"/>
          </a:blip>
          <a:srcRect t="15730"/>
          <a:stretch/>
        </p:blipFill>
        <p:spPr>
          <a:xfrm>
            <a:off x="20" y="10"/>
            <a:ext cx="12191980" cy="6857990"/>
          </a:xfrm>
          <a:prstGeom prst="rect">
            <a:avLst/>
          </a:prstGeom>
        </p:spPr>
      </p:pic>
      <p:sp>
        <p:nvSpPr>
          <p:cNvPr id="3" name="Content Placeholder 2">
            <a:extLst>
              <a:ext uri="{FF2B5EF4-FFF2-40B4-BE49-F238E27FC236}">
                <a16:creationId xmlns:a16="http://schemas.microsoft.com/office/drawing/2014/main" id="{397B5C0D-ECD0-488B-80A4-C2EF2F4C3BAF}"/>
              </a:ext>
            </a:extLst>
          </p:cNvPr>
          <p:cNvSpPr>
            <a:spLocks noGrp="1"/>
          </p:cNvSpPr>
          <p:nvPr>
            <p:ph idx="1"/>
          </p:nvPr>
        </p:nvSpPr>
        <p:spPr>
          <a:xfrm>
            <a:off x="838200" y="1825625"/>
            <a:ext cx="10515600" cy="4351338"/>
          </a:xfrm>
        </p:spPr>
        <p:txBody>
          <a:bodyPr>
            <a:normAutofit/>
          </a:bodyPr>
          <a:lstStyle/>
          <a:p>
            <a:pPr>
              <a:spcAft>
                <a:spcPts val="800"/>
              </a:spcAft>
            </a:pPr>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Nation Museum of Fine Arts</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pPr>
              <a:spcAft>
                <a:spcPts val="800"/>
              </a:spcAft>
            </a:pPr>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National Museum of Anthropology</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pPr>
              <a:spcAft>
                <a:spcPts val="800"/>
              </a:spcAft>
            </a:pPr>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National Museum of Natural History (The architectural design of the buildings is neoclassical style)</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dirty="0">
              <a:solidFill>
                <a:srgbClr val="FFFFFF"/>
              </a:solidFill>
            </a:endParaRPr>
          </a:p>
        </p:txBody>
      </p:sp>
    </p:spTree>
    <p:extLst>
      <p:ext uri="{BB962C8B-B14F-4D97-AF65-F5344CB8AC3E}">
        <p14:creationId xmlns:p14="http://schemas.microsoft.com/office/powerpoint/2010/main" val="211942999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23" name="Rectangle 922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218" name="Picture 2" descr="National Museum of The Philippines in Manila (Photo: National Museum of the PH official website)">
            <a:extLst>
              <a:ext uri="{FF2B5EF4-FFF2-40B4-BE49-F238E27FC236}">
                <a16:creationId xmlns:a16="http://schemas.microsoft.com/office/drawing/2014/main" id="{B8B525BC-9421-4794-ACE1-FFF5B6297F6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t="20651" b="4363"/>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9410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51" name="Rectangle 615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146" name="Picture 2" descr="National Museum of Anthropology is now Open">
            <a:extLst>
              <a:ext uri="{FF2B5EF4-FFF2-40B4-BE49-F238E27FC236}">
                <a16:creationId xmlns:a16="http://schemas.microsoft.com/office/drawing/2014/main" id="{9B78B891-C0C8-4874-8C7E-07FE95C4C93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t="19"/>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1665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201" name="Rectangle 820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8196" name="Picture 4" descr="undefined">
            <a:extLst>
              <a:ext uri="{FF2B5EF4-FFF2-40B4-BE49-F238E27FC236}">
                <a16:creationId xmlns:a16="http://schemas.microsoft.com/office/drawing/2014/main" id="{A53FC81F-591B-482D-91EF-B508AB06759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t="5495" b="9616"/>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12709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ircular stairway">
            <a:extLst>
              <a:ext uri="{FF2B5EF4-FFF2-40B4-BE49-F238E27FC236}">
                <a16:creationId xmlns:a16="http://schemas.microsoft.com/office/drawing/2014/main" id="{3818CB38-CBB1-8134-7831-163026766122}"/>
              </a:ext>
            </a:extLst>
          </p:cNvPr>
          <p:cNvPicPr>
            <a:picLocks noChangeAspect="1"/>
          </p:cNvPicPr>
          <p:nvPr/>
        </p:nvPicPr>
        <p:blipFill>
          <a:blip r:embed="rId2">
            <a:alphaModFix amt="35000"/>
          </a:blip>
          <a:srcRect t="15730"/>
          <a:stretch/>
        </p:blipFill>
        <p:spPr>
          <a:xfrm>
            <a:off x="20" y="10"/>
            <a:ext cx="12191980" cy="6857990"/>
          </a:xfrm>
          <a:prstGeom prst="rect">
            <a:avLst/>
          </a:prstGeom>
        </p:spPr>
      </p:pic>
      <p:sp>
        <p:nvSpPr>
          <p:cNvPr id="3" name="Content Placeholder 2">
            <a:extLst>
              <a:ext uri="{FF2B5EF4-FFF2-40B4-BE49-F238E27FC236}">
                <a16:creationId xmlns:a16="http://schemas.microsoft.com/office/drawing/2014/main" id="{0B1A4C39-67C8-42CF-86A6-EEC841BE6C0B}"/>
              </a:ext>
            </a:extLst>
          </p:cNvPr>
          <p:cNvSpPr>
            <a:spLocks noGrp="1"/>
          </p:cNvSpPr>
          <p:nvPr>
            <p:ph idx="1"/>
          </p:nvPr>
        </p:nvSpPr>
        <p:spPr>
          <a:xfrm>
            <a:off x="838200" y="1825625"/>
            <a:ext cx="10515600" cy="4351338"/>
          </a:xfrm>
        </p:spPr>
        <p:txBody>
          <a:bodyPr>
            <a:normAutofit/>
          </a:bodyPr>
          <a:lstStyle/>
          <a:p>
            <a:pPr>
              <a:spcAft>
                <a:spcPts val="800"/>
              </a:spcAft>
            </a:pPr>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The stairway boasts of the neoclassical style of the Museum (came to reality by virtue of the National Museum Act of 1998</a:t>
            </a:r>
            <a:endPar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pPr indent="457200">
              <a:spcAft>
                <a:spcPts val="800"/>
              </a:spcAft>
            </a:pPr>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This DNA-type helix structure is right at the center of the Museum of Natural History. Inside is a scenic elevator that takes you through the entire height and breathtaking view of the building.</a:t>
            </a:r>
            <a:endPar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a:solidFill>
                <a:srgbClr val="FFFFFF"/>
              </a:solidFill>
            </a:endParaRPr>
          </a:p>
        </p:txBody>
      </p:sp>
    </p:spTree>
    <p:extLst>
      <p:ext uri="{BB962C8B-B14F-4D97-AF65-F5344CB8AC3E}">
        <p14:creationId xmlns:p14="http://schemas.microsoft.com/office/powerpoint/2010/main" val="218607646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omen's dresses on a mannequin">
            <a:extLst>
              <a:ext uri="{FF2B5EF4-FFF2-40B4-BE49-F238E27FC236}">
                <a16:creationId xmlns:a16="http://schemas.microsoft.com/office/drawing/2014/main" id="{C5CADB71-8C7C-DA5F-DCEB-501E31F27D54}"/>
              </a:ext>
            </a:extLst>
          </p:cNvPr>
          <p:cNvPicPr>
            <a:picLocks noChangeAspect="1"/>
          </p:cNvPicPr>
          <p:nvPr/>
        </p:nvPicPr>
        <p:blipFill>
          <a:blip r:embed="rId2">
            <a:alphaModFix amt="35000"/>
          </a:blip>
          <a:srcRect t="15413"/>
          <a:stretch/>
        </p:blipFill>
        <p:spPr>
          <a:xfrm>
            <a:off x="20" y="10"/>
            <a:ext cx="12191980" cy="6857990"/>
          </a:xfrm>
          <a:prstGeom prst="rect">
            <a:avLst/>
          </a:prstGeom>
        </p:spPr>
      </p:pic>
      <p:sp>
        <p:nvSpPr>
          <p:cNvPr id="2" name="Title 1">
            <a:extLst>
              <a:ext uri="{FF2B5EF4-FFF2-40B4-BE49-F238E27FC236}">
                <a16:creationId xmlns:a16="http://schemas.microsoft.com/office/drawing/2014/main" id="{ED067854-97D4-47C0-8EBF-0B4DCEE8EE55}"/>
              </a:ext>
            </a:extLst>
          </p:cNvPr>
          <p:cNvSpPr>
            <a:spLocks noGrp="1"/>
          </p:cNvSpPr>
          <p:nvPr>
            <p:ph type="title"/>
          </p:nvPr>
        </p:nvSpPr>
        <p:spPr>
          <a:xfrm>
            <a:off x="838200" y="365125"/>
            <a:ext cx="10515600" cy="1325563"/>
          </a:xfrm>
        </p:spPr>
        <p:txBody>
          <a:bodyPr>
            <a:normAutofit/>
          </a:bodyPr>
          <a:lstStyle/>
          <a:p>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1. How you dress </a:t>
            </a:r>
            <a:endParaRPr lang="en-PH">
              <a:solidFill>
                <a:srgbClr val="FFFFFF"/>
              </a:solidFill>
            </a:endParaRPr>
          </a:p>
        </p:txBody>
      </p:sp>
      <p:sp>
        <p:nvSpPr>
          <p:cNvPr id="3" name="Content Placeholder 2">
            <a:extLst>
              <a:ext uri="{FF2B5EF4-FFF2-40B4-BE49-F238E27FC236}">
                <a16:creationId xmlns:a16="http://schemas.microsoft.com/office/drawing/2014/main" id="{14454DB0-3F58-4E8D-80F1-51FEDEBAD020}"/>
              </a:ext>
            </a:extLst>
          </p:cNvPr>
          <p:cNvSpPr>
            <a:spLocks noGrp="1"/>
          </p:cNvSpPr>
          <p:nvPr>
            <p:ph idx="1"/>
          </p:nvPr>
        </p:nvSpPr>
        <p:spPr>
          <a:xfrm>
            <a:off x="838200" y="1825625"/>
            <a:ext cx="10515600" cy="4351338"/>
          </a:xfrm>
        </p:spPr>
        <p:txBody>
          <a:bodyPr>
            <a:normAutofit/>
          </a:bodyPr>
          <a:lstStyle/>
          <a:p>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It does not always have to be too flashy or formal. Some special events in galleries and museums like opening receptions may be more special than regular days, hence people would usually dress in formal attire. However, on a normal day museum or gallery visitors can just dress casually. Wear clothes which would show respect to such settings.</a:t>
            </a:r>
            <a:endPar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a:solidFill>
                <a:srgbClr val="FFFFFF"/>
              </a:solidFill>
            </a:endParaRPr>
          </a:p>
        </p:txBody>
      </p:sp>
    </p:spTree>
    <p:extLst>
      <p:ext uri="{BB962C8B-B14F-4D97-AF65-F5344CB8AC3E}">
        <p14:creationId xmlns:p14="http://schemas.microsoft.com/office/powerpoint/2010/main" val="172997830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op view of houses made out of wood blocks">
            <a:extLst>
              <a:ext uri="{FF2B5EF4-FFF2-40B4-BE49-F238E27FC236}">
                <a16:creationId xmlns:a16="http://schemas.microsoft.com/office/drawing/2014/main" id="{00C0406B-0EAC-5B8A-C1A6-EB65FF5196B9}"/>
              </a:ext>
            </a:extLst>
          </p:cNvPr>
          <p:cNvPicPr>
            <a:picLocks noChangeAspect="1"/>
          </p:cNvPicPr>
          <p:nvPr/>
        </p:nvPicPr>
        <p:blipFill>
          <a:blip r:embed="rId2">
            <a:alphaModFix amt="35000"/>
          </a:blip>
          <a:srcRect t="19643"/>
          <a:stretch/>
        </p:blipFill>
        <p:spPr>
          <a:xfrm>
            <a:off x="20" y="10"/>
            <a:ext cx="12191980" cy="6857990"/>
          </a:xfrm>
          <a:prstGeom prst="rect">
            <a:avLst/>
          </a:prstGeom>
        </p:spPr>
      </p:pic>
      <p:sp>
        <p:nvSpPr>
          <p:cNvPr id="2" name="Title 1">
            <a:extLst>
              <a:ext uri="{FF2B5EF4-FFF2-40B4-BE49-F238E27FC236}">
                <a16:creationId xmlns:a16="http://schemas.microsoft.com/office/drawing/2014/main" id="{0260A789-F6B5-4217-A4D7-18C19D7B6EB2}"/>
              </a:ext>
            </a:extLst>
          </p:cNvPr>
          <p:cNvSpPr>
            <a:spLocks noGrp="1"/>
          </p:cNvSpPr>
          <p:nvPr>
            <p:ph type="title"/>
          </p:nvPr>
        </p:nvSpPr>
        <p:spPr>
          <a:xfrm>
            <a:off x="838200" y="365125"/>
            <a:ext cx="10515600" cy="1325563"/>
          </a:xfrm>
        </p:spPr>
        <p:txBody>
          <a:bodyPr>
            <a:normAutofit/>
          </a:bodyPr>
          <a:lstStyle/>
          <a:p>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Quick Facts:</a:t>
            </a:r>
            <a:br>
              <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rPr>
            </a:br>
            <a:endParaRPr lang="en-PH">
              <a:solidFill>
                <a:srgbClr val="FFFFFF"/>
              </a:solidFill>
            </a:endParaRPr>
          </a:p>
        </p:txBody>
      </p:sp>
      <p:sp>
        <p:nvSpPr>
          <p:cNvPr id="3" name="Content Placeholder 2">
            <a:extLst>
              <a:ext uri="{FF2B5EF4-FFF2-40B4-BE49-F238E27FC236}">
                <a16:creationId xmlns:a16="http://schemas.microsoft.com/office/drawing/2014/main" id="{819ACF6C-8939-4957-BF08-4DD8F4B52941}"/>
              </a:ext>
            </a:extLst>
          </p:cNvPr>
          <p:cNvSpPr>
            <a:spLocks noGrp="1"/>
          </p:cNvSpPr>
          <p:nvPr>
            <p:ph idx="1"/>
          </p:nvPr>
        </p:nvSpPr>
        <p:spPr>
          <a:xfrm>
            <a:off x="838200" y="1825625"/>
            <a:ext cx="10515600" cy="4351338"/>
          </a:xfrm>
        </p:spPr>
        <p:txBody>
          <a:bodyPr>
            <a:normAutofit/>
          </a:bodyPr>
          <a:lstStyle/>
          <a:p>
            <a:pPr>
              <a:spcAft>
                <a:spcPts val="800"/>
              </a:spcAft>
            </a:pPr>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Some terms used when mounting artwork:</a:t>
            </a:r>
            <a:endPar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pPr>
              <a:spcAft>
                <a:spcPts val="800"/>
              </a:spcAft>
            </a:pPr>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Wall bound-</a:t>
            </a:r>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the artwork is installed mainly on a wall and is applicable mostly, but not limited, to two-dimensional works.  </a:t>
            </a:r>
            <a:endPar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pPr>
              <a:spcAft>
                <a:spcPts val="800"/>
              </a:spcAft>
            </a:pPr>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Free standing-</a:t>
            </a:r>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has no support underneath because the artwork can stand on its own</a:t>
            </a:r>
            <a:endPar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pPr>
              <a:spcAft>
                <a:spcPts val="800"/>
              </a:spcAft>
            </a:pPr>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On a pedestal -</a:t>
            </a:r>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 a neatly furnished rectangular-prism type of wood is used to raise small and medium-sized sculptures to hip-level point of view.</a:t>
            </a:r>
            <a:endParaRPr lang="en-PH" kern="10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a:solidFill>
                <a:srgbClr val="FFFFFF"/>
              </a:solidFill>
            </a:endParaRPr>
          </a:p>
        </p:txBody>
      </p:sp>
    </p:spTree>
    <p:extLst>
      <p:ext uri="{BB962C8B-B14F-4D97-AF65-F5344CB8AC3E}">
        <p14:creationId xmlns:p14="http://schemas.microsoft.com/office/powerpoint/2010/main" val="138038815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mpty classroom">
            <a:extLst>
              <a:ext uri="{FF2B5EF4-FFF2-40B4-BE49-F238E27FC236}">
                <a16:creationId xmlns:a16="http://schemas.microsoft.com/office/drawing/2014/main" id="{39617014-933A-8A10-DC52-FC520FC97760}"/>
              </a:ext>
            </a:extLst>
          </p:cNvPr>
          <p:cNvPicPr>
            <a:picLocks noChangeAspect="1"/>
          </p:cNvPicPr>
          <p:nvPr/>
        </p:nvPicPr>
        <p:blipFill>
          <a:blip r:embed="rId2">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788E21B0-8AE2-4DCE-9AD3-ABD517DA69D9}"/>
              </a:ext>
            </a:extLst>
          </p:cNvPr>
          <p:cNvSpPr>
            <a:spLocks noGrp="1"/>
          </p:cNvSpPr>
          <p:nvPr>
            <p:ph type="title"/>
          </p:nvPr>
        </p:nvSpPr>
        <p:spPr>
          <a:xfrm>
            <a:off x="838200" y="365125"/>
            <a:ext cx="10515600" cy="1325563"/>
          </a:xfrm>
        </p:spPr>
        <p:txBody>
          <a:bodyPr>
            <a:normAutofit/>
          </a:bodyPr>
          <a:lstStyle/>
          <a:p>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2. Where should you eat</a:t>
            </a:r>
            <a:endParaRPr lang="en-PH">
              <a:solidFill>
                <a:srgbClr val="FFFFFF"/>
              </a:solidFill>
            </a:endParaRPr>
          </a:p>
        </p:txBody>
      </p:sp>
      <p:sp>
        <p:nvSpPr>
          <p:cNvPr id="3" name="Content Placeholder 2">
            <a:extLst>
              <a:ext uri="{FF2B5EF4-FFF2-40B4-BE49-F238E27FC236}">
                <a16:creationId xmlns:a16="http://schemas.microsoft.com/office/drawing/2014/main" id="{2E783914-2F0D-47B5-A062-E495F28BD564}"/>
              </a:ext>
            </a:extLst>
          </p:cNvPr>
          <p:cNvSpPr>
            <a:spLocks noGrp="1"/>
          </p:cNvSpPr>
          <p:nvPr>
            <p:ph idx="1"/>
          </p:nvPr>
        </p:nvSpPr>
        <p:spPr>
          <a:xfrm>
            <a:off x="838200" y="1825625"/>
            <a:ext cx="10515600" cy="4351338"/>
          </a:xfrm>
        </p:spPr>
        <p:txBody>
          <a:bodyPr>
            <a:normAutofit/>
          </a:bodyPr>
          <a:lstStyle/>
          <a:p>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Some museums have cafes-the only areas where you are allowed to eat. In galleries, eating is only appropriate during openings and cocktails are usually served. However, these are not supposed to be full meals; they are just light snacks, so eat lightly and in the spaces designated for eating.</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dirty="0">
              <a:solidFill>
                <a:srgbClr val="FFFFFF"/>
              </a:solidFill>
            </a:endParaRPr>
          </a:p>
        </p:txBody>
      </p:sp>
    </p:spTree>
    <p:extLst>
      <p:ext uri="{BB962C8B-B14F-4D97-AF65-F5344CB8AC3E}">
        <p14:creationId xmlns:p14="http://schemas.microsoft.com/office/powerpoint/2010/main" val="271655293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mera lens at twilight">
            <a:extLst>
              <a:ext uri="{FF2B5EF4-FFF2-40B4-BE49-F238E27FC236}">
                <a16:creationId xmlns:a16="http://schemas.microsoft.com/office/drawing/2014/main" id="{B383A13F-675C-2576-4011-D2AC5D17D38E}"/>
              </a:ext>
            </a:extLst>
          </p:cNvPr>
          <p:cNvPicPr>
            <a:picLocks noChangeAspect="1"/>
          </p:cNvPicPr>
          <p:nvPr/>
        </p:nvPicPr>
        <p:blipFill>
          <a:blip r:embed="rId2">
            <a:alphaModFix amt="35000"/>
          </a:blip>
          <a:srcRect r="6666"/>
          <a:stretch/>
        </p:blipFill>
        <p:spPr>
          <a:xfrm>
            <a:off x="20" y="10"/>
            <a:ext cx="12191980" cy="6857990"/>
          </a:xfrm>
          <a:prstGeom prst="rect">
            <a:avLst/>
          </a:prstGeom>
        </p:spPr>
      </p:pic>
      <p:sp>
        <p:nvSpPr>
          <p:cNvPr id="2" name="Title 1">
            <a:extLst>
              <a:ext uri="{FF2B5EF4-FFF2-40B4-BE49-F238E27FC236}">
                <a16:creationId xmlns:a16="http://schemas.microsoft.com/office/drawing/2014/main" id="{7D591F43-EF04-49E3-987F-AC17FF19A6E3}"/>
              </a:ext>
            </a:extLst>
          </p:cNvPr>
          <p:cNvSpPr>
            <a:spLocks noGrp="1"/>
          </p:cNvSpPr>
          <p:nvPr>
            <p:ph type="title"/>
          </p:nvPr>
        </p:nvSpPr>
        <p:spPr>
          <a:xfrm>
            <a:off x="838200" y="365125"/>
            <a:ext cx="10515600" cy="1325563"/>
          </a:xfrm>
        </p:spPr>
        <p:txBody>
          <a:bodyPr>
            <a:normAutofit/>
          </a:bodyPr>
          <a:lstStyle/>
          <a:p>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3. When taking photos</a:t>
            </a:r>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 </a:t>
            </a:r>
            <a:endParaRPr lang="en-PH">
              <a:solidFill>
                <a:srgbClr val="FFFFFF"/>
              </a:solidFill>
            </a:endParaRPr>
          </a:p>
        </p:txBody>
      </p:sp>
      <p:sp>
        <p:nvSpPr>
          <p:cNvPr id="3" name="Content Placeholder 2">
            <a:extLst>
              <a:ext uri="{FF2B5EF4-FFF2-40B4-BE49-F238E27FC236}">
                <a16:creationId xmlns:a16="http://schemas.microsoft.com/office/drawing/2014/main" id="{F761E72A-32E8-48B0-81D5-92EC7A4539BA}"/>
              </a:ext>
            </a:extLst>
          </p:cNvPr>
          <p:cNvSpPr>
            <a:spLocks noGrp="1"/>
          </p:cNvSpPr>
          <p:nvPr>
            <p:ph idx="1"/>
          </p:nvPr>
        </p:nvSpPr>
        <p:spPr>
          <a:xfrm>
            <a:off x="838200" y="1825625"/>
            <a:ext cx="10515600" cy="4351338"/>
          </a:xfrm>
        </p:spPr>
        <p:txBody>
          <a:bodyPr>
            <a:normAutofit/>
          </a:bodyPr>
          <a:lstStyle/>
          <a:p>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avoid using flash photography because the light could affect the vibrancy of a painting's color. Some paints are light-sensitive and they also naturally fade over time. Do not speed up the fading process by using the flash when clicking your camera.</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dirty="0">
              <a:solidFill>
                <a:srgbClr val="FFFFFF"/>
              </a:solidFill>
            </a:endParaRPr>
          </a:p>
        </p:txBody>
      </p:sp>
    </p:spTree>
    <p:extLst>
      <p:ext uri="{BB962C8B-B14F-4D97-AF65-F5344CB8AC3E}">
        <p14:creationId xmlns:p14="http://schemas.microsoft.com/office/powerpoint/2010/main" val="3727020043"/>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Under view of multi-coloured silicon tiles">
            <a:extLst>
              <a:ext uri="{FF2B5EF4-FFF2-40B4-BE49-F238E27FC236}">
                <a16:creationId xmlns:a16="http://schemas.microsoft.com/office/drawing/2014/main" id="{4B733C3A-DBB7-4420-F90E-981075335A60}"/>
              </a:ext>
            </a:extLst>
          </p:cNvPr>
          <p:cNvPicPr>
            <a:picLocks noChangeAspect="1"/>
          </p:cNvPicPr>
          <p:nvPr/>
        </p:nvPicPr>
        <p:blipFill>
          <a:blip r:embed="rId2">
            <a:alphaModFix amt="35000"/>
          </a:blip>
          <a:srcRect t="11976" b="3755"/>
          <a:stretch/>
        </p:blipFill>
        <p:spPr>
          <a:xfrm>
            <a:off x="20" y="10"/>
            <a:ext cx="12191980" cy="6857990"/>
          </a:xfrm>
          <a:prstGeom prst="rect">
            <a:avLst/>
          </a:prstGeom>
        </p:spPr>
      </p:pic>
      <p:sp>
        <p:nvSpPr>
          <p:cNvPr id="2" name="Title 1">
            <a:extLst>
              <a:ext uri="{FF2B5EF4-FFF2-40B4-BE49-F238E27FC236}">
                <a16:creationId xmlns:a16="http://schemas.microsoft.com/office/drawing/2014/main" id="{23E7E4B9-1596-480A-94B4-09AA1842BBCB}"/>
              </a:ext>
            </a:extLst>
          </p:cNvPr>
          <p:cNvSpPr>
            <a:spLocks noGrp="1"/>
          </p:cNvSpPr>
          <p:nvPr>
            <p:ph type="title"/>
          </p:nvPr>
        </p:nvSpPr>
        <p:spPr>
          <a:xfrm>
            <a:off x="838200" y="365125"/>
            <a:ext cx="10515600" cy="1325563"/>
          </a:xfrm>
        </p:spPr>
        <p:txBody>
          <a:bodyPr>
            <a:normAutofit/>
          </a:bodyPr>
          <a:lstStyle/>
          <a:p>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4. Selfies and funny poses</a:t>
            </a:r>
            <a:r>
              <a:rPr lang="en-PH"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 </a:t>
            </a:r>
            <a:endParaRPr lang="en-PH">
              <a:solidFill>
                <a:srgbClr val="FFFFFF"/>
              </a:solidFill>
            </a:endParaRPr>
          </a:p>
        </p:txBody>
      </p:sp>
      <p:sp>
        <p:nvSpPr>
          <p:cNvPr id="3" name="Content Placeholder 2">
            <a:extLst>
              <a:ext uri="{FF2B5EF4-FFF2-40B4-BE49-F238E27FC236}">
                <a16:creationId xmlns:a16="http://schemas.microsoft.com/office/drawing/2014/main" id="{3876C982-78EC-4DC9-A097-A4A99A000265}"/>
              </a:ext>
            </a:extLst>
          </p:cNvPr>
          <p:cNvSpPr>
            <a:spLocks noGrp="1"/>
          </p:cNvSpPr>
          <p:nvPr>
            <p:ph idx="1"/>
          </p:nvPr>
        </p:nvSpPr>
        <p:spPr>
          <a:xfrm>
            <a:off x="838200" y="1825625"/>
            <a:ext cx="10515600" cy="4351338"/>
          </a:xfrm>
        </p:spPr>
        <p:txBody>
          <a:bodyPr>
            <a:normAutofit/>
          </a:bodyPr>
          <a:lstStyle/>
          <a:p>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In museums, a lot of paintings and artifacts are deeply venerated for their depictions of some of the most important pains and victories of a country or region. Hence, our behavior should also be properly coordinated.</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dirty="0">
              <a:solidFill>
                <a:srgbClr val="FFFFFF"/>
              </a:solidFill>
            </a:endParaRPr>
          </a:p>
        </p:txBody>
      </p:sp>
    </p:spTree>
    <p:extLst>
      <p:ext uri="{BB962C8B-B14F-4D97-AF65-F5344CB8AC3E}">
        <p14:creationId xmlns:p14="http://schemas.microsoft.com/office/powerpoint/2010/main" val="293001842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lourful paints and brushes">
            <a:extLst>
              <a:ext uri="{FF2B5EF4-FFF2-40B4-BE49-F238E27FC236}">
                <a16:creationId xmlns:a16="http://schemas.microsoft.com/office/drawing/2014/main" id="{12F3FC99-33EB-B426-1553-C2B01B884F7D}"/>
              </a:ext>
            </a:extLst>
          </p:cNvPr>
          <p:cNvPicPr>
            <a:picLocks noChangeAspect="1"/>
          </p:cNvPicPr>
          <p:nvPr/>
        </p:nvPicPr>
        <p:blipFill>
          <a:blip r:embed="rId2">
            <a:alphaModFix amt="35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3B6E4FE8-C2BC-41CC-8A28-A4895AF5B1EA}"/>
              </a:ext>
            </a:extLst>
          </p:cNvPr>
          <p:cNvSpPr>
            <a:spLocks noGrp="1"/>
          </p:cNvSpPr>
          <p:nvPr>
            <p:ph type="title"/>
          </p:nvPr>
        </p:nvSpPr>
        <p:spPr>
          <a:xfrm>
            <a:off x="838200" y="365125"/>
            <a:ext cx="10515600" cy="1325563"/>
          </a:xfrm>
        </p:spPr>
        <p:txBody>
          <a:bodyPr>
            <a:normAutofit/>
          </a:bodyPr>
          <a:lstStyle/>
          <a:p>
            <a:r>
              <a:rPr lang="en-PH" b="1"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5. Talking and jesting </a:t>
            </a:r>
            <a:endParaRPr lang="en-PH" dirty="0">
              <a:solidFill>
                <a:srgbClr val="FFFFFF"/>
              </a:solidFill>
            </a:endParaRPr>
          </a:p>
        </p:txBody>
      </p:sp>
      <p:sp>
        <p:nvSpPr>
          <p:cNvPr id="3" name="Content Placeholder 2">
            <a:extLst>
              <a:ext uri="{FF2B5EF4-FFF2-40B4-BE49-F238E27FC236}">
                <a16:creationId xmlns:a16="http://schemas.microsoft.com/office/drawing/2014/main" id="{69866E2D-CE6F-41A3-B1C7-EB9EF0D82787}"/>
              </a:ext>
            </a:extLst>
          </p:cNvPr>
          <p:cNvSpPr>
            <a:spLocks noGrp="1"/>
          </p:cNvSpPr>
          <p:nvPr>
            <p:ph idx="1"/>
          </p:nvPr>
        </p:nvSpPr>
        <p:spPr>
          <a:xfrm>
            <a:off x="838200" y="1825625"/>
            <a:ext cx="10515600" cy="4351338"/>
          </a:xfrm>
        </p:spPr>
        <p:txBody>
          <a:bodyPr>
            <a:normAutofit/>
          </a:bodyPr>
          <a:lstStyle/>
          <a:p>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It is definitely okay to talk and discuss some artworks, but if your voice is louder than normal, then it could distract and disturb other gallery visitors.</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dirty="0">
              <a:solidFill>
                <a:srgbClr val="FFFFFF"/>
              </a:solidFill>
            </a:endParaRPr>
          </a:p>
        </p:txBody>
      </p:sp>
    </p:spTree>
    <p:extLst>
      <p:ext uri="{BB962C8B-B14F-4D97-AF65-F5344CB8AC3E}">
        <p14:creationId xmlns:p14="http://schemas.microsoft.com/office/powerpoint/2010/main" val="265370652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and of a person full of coloured paint">
            <a:extLst>
              <a:ext uri="{FF2B5EF4-FFF2-40B4-BE49-F238E27FC236}">
                <a16:creationId xmlns:a16="http://schemas.microsoft.com/office/drawing/2014/main" id="{FE83A932-B2CE-6603-3B4C-D41C16ACCBE1}"/>
              </a:ext>
            </a:extLst>
          </p:cNvPr>
          <p:cNvPicPr>
            <a:picLocks noChangeAspect="1"/>
          </p:cNvPicPr>
          <p:nvPr/>
        </p:nvPicPr>
        <p:blipFill>
          <a:blip r:embed="rId2">
            <a:alphaModFix amt="35000"/>
          </a:blip>
          <a:srcRect t="4112" b="11619"/>
          <a:stretch/>
        </p:blipFill>
        <p:spPr>
          <a:xfrm>
            <a:off x="20" y="10"/>
            <a:ext cx="12191980" cy="6857990"/>
          </a:xfrm>
          <a:prstGeom prst="rect">
            <a:avLst/>
          </a:prstGeom>
        </p:spPr>
      </p:pic>
      <p:sp>
        <p:nvSpPr>
          <p:cNvPr id="2" name="Title 1">
            <a:extLst>
              <a:ext uri="{FF2B5EF4-FFF2-40B4-BE49-F238E27FC236}">
                <a16:creationId xmlns:a16="http://schemas.microsoft.com/office/drawing/2014/main" id="{EB4A0DF0-1D10-4306-A526-2B58B43D8E40}"/>
              </a:ext>
            </a:extLst>
          </p:cNvPr>
          <p:cNvSpPr>
            <a:spLocks noGrp="1"/>
          </p:cNvSpPr>
          <p:nvPr>
            <p:ph type="title"/>
          </p:nvPr>
        </p:nvSpPr>
        <p:spPr>
          <a:xfrm>
            <a:off x="838200" y="365125"/>
            <a:ext cx="10515600" cy="1325563"/>
          </a:xfrm>
        </p:spPr>
        <p:txBody>
          <a:bodyPr>
            <a:normAutofit/>
          </a:bodyPr>
          <a:lstStyle/>
          <a:p>
            <a:r>
              <a:rPr lang="en-PH" b="1" kern="10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6. Touching</a:t>
            </a:r>
            <a:endParaRPr lang="en-PH">
              <a:solidFill>
                <a:srgbClr val="FFFFFF"/>
              </a:solidFill>
            </a:endParaRPr>
          </a:p>
        </p:txBody>
      </p:sp>
      <p:sp>
        <p:nvSpPr>
          <p:cNvPr id="3" name="Content Placeholder 2">
            <a:extLst>
              <a:ext uri="{FF2B5EF4-FFF2-40B4-BE49-F238E27FC236}">
                <a16:creationId xmlns:a16="http://schemas.microsoft.com/office/drawing/2014/main" id="{369D47C2-FF06-432F-8486-667CD244C54E}"/>
              </a:ext>
            </a:extLst>
          </p:cNvPr>
          <p:cNvSpPr>
            <a:spLocks noGrp="1"/>
          </p:cNvSpPr>
          <p:nvPr>
            <p:ph idx="1"/>
          </p:nvPr>
        </p:nvSpPr>
        <p:spPr>
          <a:xfrm>
            <a:off x="838200" y="1825625"/>
            <a:ext cx="10515600" cy="4351338"/>
          </a:xfrm>
        </p:spPr>
        <p:txBody>
          <a:bodyPr>
            <a:normAutofit/>
          </a:bodyPr>
          <a:lstStyle/>
          <a:p>
            <a:r>
              <a:rPr lang="en-PH" kern="100" dirty="0">
                <a:solidFill>
                  <a:srgbClr val="FFFFFF"/>
                </a:solidFill>
                <a:effectLst/>
                <a:latin typeface="Comic Sans MS" panose="030F0702030302020204" pitchFamily="66" charset="0"/>
                <a:ea typeface="SimSun" panose="02010600030101010101" pitchFamily="2" charset="-122"/>
                <a:cs typeface="Times New Roman" panose="02020603050405020304" pitchFamily="18" charset="0"/>
              </a:rPr>
              <a:t>Some contemporary art these days are meant to be touched, but most works are NOT. Our fingers have sweat glands which can affect the chemical properties of a painting or sculpture's surface. Human sweat can be acidic and this can have deteriorating effects on a work of art.</a:t>
            </a:r>
            <a:endParaRPr lang="en-PH" kern="100" dirty="0">
              <a:solidFill>
                <a:srgbClr val="FFFFFF"/>
              </a:solidFill>
              <a:effectLst/>
              <a:latin typeface="Calibri" panose="020F0502020204030204" pitchFamily="34" charset="0"/>
              <a:ea typeface="SimSun" panose="02010600030101010101" pitchFamily="2" charset="-122"/>
              <a:cs typeface="Times New Roman" panose="02020603050405020304" pitchFamily="18" charset="0"/>
            </a:endParaRPr>
          </a:p>
          <a:p>
            <a:endParaRPr lang="en-PH" dirty="0">
              <a:solidFill>
                <a:srgbClr val="FFFFFF"/>
              </a:solidFill>
            </a:endParaRPr>
          </a:p>
        </p:txBody>
      </p:sp>
    </p:spTree>
    <p:extLst>
      <p:ext uri="{BB962C8B-B14F-4D97-AF65-F5344CB8AC3E}">
        <p14:creationId xmlns:p14="http://schemas.microsoft.com/office/powerpoint/2010/main" val="1337611573"/>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6EAF4-5C59-4BAA-A771-B25A80A4257B}"/>
              </a:ext>
            </a:extLst>
          </p:cNvPr>
          <p:cNvSpPr>
            <a:spLocks noGrp="1"/>
          </p:cNvSpPr>
          <p:nvPr>
            <p:ph type="title"/>
          </p:nvPr>
        </p:nvSpPr>
        <p:spPr>
          <a:xfrm>
            <a:off x="481013" y="3752849"/>
            <a:ext cx="3290887" cy="2452687"/>
          </a:xfrm>
        </p:spPr>
        <p:txBody>
          <a:bodyPr anchor="ctr">
            <a:normAutofit/>
          </a:bodyPr>
          <a:lstStyle/>
          <a:p>
            <a:r>
              <a:rPr lang="en-PH" sz="3300" kern="100" dirty="0">
                <a:effectLst/>
                <a:latin typeface="Comic Sans MS" panose="030F0702030302020204" pitchFamily="66" charset="0"/>
                <a:ea typeface="SimSun" panose="02010600030101010101" pitchFamily="2" charset="-122"/>
                <a:cs typeface="Times New Roman" panose="02020603050405020304" pitchFamily="18" charset="0"/>
              </a:rPr>
              <a:t>Knowing the National Museum of the Philippines</a:t>
            </a:r>
            <a:br>
              <a:rPr lang="en-PH" sz="3300" kern="100" dirty="0">
                <a:effectLst/>
                <a:latin typeface="Calibri" panose="020F0502020204030204" pitchFamily="34" charset="0"/>
                <a:ea typeface="SimSun" panose="02010600030101010101" pitchFamily="2" charset="-122"/>
                <a:cs typeface="Times New Roman" panose="02020603050405020304" pitchFamily="18" charset="0"/>
              </a:rPr>
            </a:br>
            <a:endParaRPr lang="en-PH" sz="3300" dirty="0"/>
          </a:p>
        </p:txBody>
      </p:sp>
      <p:pic>
        <p:nvPicPr>
          <p:cNvPr id="2050" name="Picture 2">
            <a:extLst>
              <a:ext uri="{FF2B5EF4-FFF2-40B4-BE49-F238E27FC236}">
                <a16:creationId xmlns:a16="http://schemas.microsoft.com/office/drawing/2014/main" id="{55E8E26A-579B-4FDB-9F11-27DE5DBEA7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36135" b="18270"/>
          <a:stretch/>
        </p:blipFill>
        <p:spPr bwMode="auto">
          <a:xfrm>
            <a:off x="20" y="10"/>
            <a:ext cx="12191980" cy="4006011"/>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B4A23D2-5B39-4BB0-813F-E8595BF31E06}"/>
              </a:ext>
            </a:extLst>
          </p:cNvPr>
          <p:cNvSpPr>
            <a:spLocks noGrp="1"/>
          </p:cNvSpPr>
          <p:nvPr>
            <p:ph idx="1"/>
          </p:nvPr>
        </p:nvSpPr>
        <p:spPr>
          <a:xfrm>
            <a:off x="4225574" y="4006021"/>
            <a:ext cx="7485413" cy="2647950"/>
          </a:xfrm>
        </p:spPr>
        <p:txBody>
          <a:bodyPr anchor="ctr">
            <a:normAutofit/>
          </a:bodyPr>
          <a:lstStyle/>
          <a:p>
            <a:pPr indent="457200">
              <a:spcAft>
                <a:spcPts val="800"/>
              </a:spcAft>
            </a:pPr>
            <a:r>
              <a:rPr lang="en-PH" sz="2000" kern="100" dirty="0">
                <a:effectLst/>
                <a:latin typeface="Comic Sans MS" panose="030F0702030302020204" pitchFamily="66" charset="0"/>
                <a:ea typeface="SimSun" panose="02010600030101010101" pitchFamily="2" charset="-122"/>
                <a:cs typeface="Times New Roman" panose="02020603050405020304" pitchFamily="18" charset="0"/>
              </a:rPr>
              <a:t>We are blessed to have an established institution that houses some of the most important national and even world-renowned cultural heritage. These treasures are more than what money can buy because they are records of both history and human excellence. We will not always have a Luna living in our days, but his art is very much alive on the walls of our National Museum along with those of other Filipino artists.</a:t>
            </a:r>
            <a:endParaRPr lang="en-PH" sz="2000" kern="100" dirty="0">
              <a:effectLst/>
              <a:latin typeface="Calibri" panose="020F0502020204030204" pitchFamily="34" charset="0"/>
              <a:ea typeface="SimSun" panose="02010600030101010101" pitchFamily="2" charset="-122"/>
              <a:cs typeface="Times New Roman" panose="02020603050405020304" pitchFamily="18" charset="0"/>
            </a:endParaRPr>
          </a:p>
          <a:p>
            <a:endParaRPr lang="en-PH" sz="2000" dirty="0"/>
          </a:p>
        </p:txBody>
      </p:sp>
    </p:spTree>
    <p:extLst>
      <p:ext uri="{BB962C8B-B14F-4D97-AF65-F5344CB8AC3E}">
        <p14:creationId xmlns:p14="http://schemas.microsoft.com/office/powerpoint/2010/main" val="20292853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895</Words>
  <Application>Microsoft Office PowerPoint</Application>
  <PresentationFormat>Widescreen</PresentationFormat>
  <Paragraphs>37</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Comic Sans MS</vt:lpstr>
      <vt:lpstr>Office Theme</vt:lpstr>
      <vt:lpstr>Museum and Gallery Etiquettes</vt:lpstr>
      <vt:lpstr>1. How you dress </vt:lpstr>
      <vt:lpstr>Quick Facts: </vt:lpstr>
      <vt:lpstr>2. Where should you eat</vt:lpstr>
      <vt:lpstr>3. When taking photos </vt:lpstr>
      <vt:lpstr>4. Selfies and funny poses </vt:lpstr>
      <vt:lpstr>5. Talking and jesting </vt:lpstr>
      <vt:lpstr>6. Touching</vt:lpstr>
      <vt:lpstr>Knowing the National Museum of the Philippines </vt:lpstr>
      <vt:lpstr>Quick Facts: </vt:lpstr>
      <vt:lpstr>Museums</vt:lpstr>
      <vt:lpstr>gallery</vt:lpstr>
      <vt:lpstr>PowerPoint Presentation</vt:lpstr>
      <vt:lpstr>Here are some important aspects of the museum that you must know:</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Museum and Gallery Etiquettes</dc:title>
  <dc:creator>mikeortizluis21@gmail.com</dc:creator>
  <cp:lastModifiedBy>mikeortizluis21@gmail.com</cp:lastModifiedBy>
  <cp:revision>1</cp:revision>
  <dcterms:created xsi:type="dcterms:W3CDTF">2024-09-22T14:30:27Z</dcterms:created>
  <dcterms:modified xsi:type="dcterms:W3CDTF">2024-09-29T04:43:14Z</dcterms:modified>
</cp:coreProperties>
</file>

<file path=docProps/thumbnail.jpeg>
</file>